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30.jpg" ContentType="image/gif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7" r:id="rId12"/>
    <p:sldId id="266" r:id="rId13"/>
    <p:sldId id="268" r:id="rId14"/>
    <p:sldId id="270" r:id="rId15"/>
    <p:sldId id="269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7" autoAdjust="0"/>
    <p:restoredTop sz="94660"/>
  </p:normalViewPr>
  <p:slideViewPr>
    <p:cSldViewPr snapToGrid="0">
      <p:cViewPr varScale="1">
        <p:scale>
          <a:sx n="81" d="100"/>
          <a:sy n="81" d="100"/>
        </p:scale>
        <p:origin x="32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AB4B4-9DB7-4B17-B46A-414D25509E6C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3AD4B-A9BF-4270-A1FD-B70CE7220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88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3AD4B-A9BF-4270-A1FD-B70CE72209B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439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486BE6E-9F01-44AD-BA18-EFFEA1051743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ED3F4F5-F980-4644-9019-1AA707A4D7D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07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BE6E-9F01-44AD-BA18-EFFEA1051743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F4F5-F980-4644-9019-1AA707A4D7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400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BE6E-9F01-44AD-BA18-EFFEA1051743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F4F5-F980-4644-9019-1AA707A4D7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892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BE6E-9F01-44AD-BA18-EFFEA1051743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F4F5-F980-4644-9019-1AA707A4D7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68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BE6E-9F01-44AD-BA18-EFFEA1051743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F4F5-F980-4644-9019-1AA707A4D7D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600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BE6E-9F01-44AD-BA18-EFFEA1051743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F4F5-F980-4644-9019-1AA707A4D7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119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BE6E-9F01-44AD-BA18-EFFEA1051743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F4F5-F980-4644-9019-1AA707A4D7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3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BE6E-9F01-44AD-BA18-EFFEA1051743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F4F5-F980-4644-9019-1AA707A4D7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211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BE6E-9F01-44AD-BA18-EFFEA1051743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F4F5-F980-4644-9019-1AA707A4D7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93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BE6E-9F01-44AD-BA18-EFFEA1051743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F4F5-F980-4644-9019-1AA707A4D7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619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BE6E-9F01-44AD-BA18-EFFEA1051743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F4F5-F980-4644-9019-1AA707A4D7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134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6486BE6E-9F01-44AD-BA18-EFFEA1051743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ED3F4F5-F980-4644-9019-1AA707A4D7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37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6.jpeg"/><Relationship Id="rId7" Type="http://schemas.openxmlformats.org/officeDocument/2006/relationships/image" Target="../media/image40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5088" y="882376"/>
            <a:ext cx="9991852" cy="2562626"/>
          </a:xfrm>
        </p:spPr>
        <p:txBody>
          <a:bodyPr/>
          <a:lstStyle/>
          <a:p>
            <a:r>
              <a:rPr lang="ru-RU" dirty="0" smtClean="0"/>
              <a:t>Безопасность  ребенка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9744" y="5791200"/>
            <a:ext cx="7187646" cy="688086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pPr algn="r"/>
            <a:r>
              <a:rPr lang="ru-RU" dirty="0" smtClean="0"/>
              <a:t>Группа профилактики пожаров ФГКУ «1 ОФПС по ЯНАО»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816" y="3783637"/>
            <a:ext cx="2273331" cy="269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702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06776" y="1153969"/>
            <a:ext cx="6290631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УВАЖАЕМЫЕ РОДИТЕЛИ!</a:t>
            </a:r>
          </a:p>
          <a:p>
            <a:r>
              <a:rPr lang="ru-RU" b="1" dirty="0" smtClean="0">
                <a:latin typeface="Georgia" pitchFamily="18" charset="0"/>
              </a:rPr>
              <a:t>В целях  безопасности ваших детей, как можно чаще беседуйте с ними о том, как себя вести в чрезвычайных ситуациях. Что опасно, а что –нет.</a:t>
            </a:r>
          </a:p>
          <a:p>
            <a:r>
              <a:rPr lang="ru-RU" b="1" dirty="0" smtClean="0">
                <a:latin typeface="Georgia" pitchFamily="18" charset="0"/>
              </a:rPr>
              <a:t>Пусть ваши беседы и рассказы не изобилуют запретами. На каждое «нельзя» должно быть объяснение причины – «почему». Не забывайте с детьми повторять правила пожарной безопасности!</a:t>
            </a:r>
          </a:p>
          <a:p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Дети - существа любопытные, с большой жаждой исследования. Они вполне могут изобретать какое-нибудь чудодейственное средство, смешивая различные лекарственные препараты или используя другие ингредиенты.</a:t>
            </a:r>
            <a:r>
              <a:rPr lang="ru-RU" sz="2400" b="1" dirty="0" smtClean="0">
                <a:latin typeface="Georgia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22530" name="Picture 2" descr="F:\Дома 1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9455" y="1416814"/>
            <a:ext cx="3826606" cy="340857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958466" y="1532915"/>
            <a:ext cx="10477041" cy="36994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6023" rIns="91440" bIns="4602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5013" y="427512"/>
            <a:ext cx="57442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- существа любопытные, с большой жаждой исследования</a:t>
            </a:r>
            <a:r>
              <a:rPr lang="ru-RU" b="1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Их информированность об опасностях огня, электричества или химических веществ, отнюдь не является гарантией того, что в ваше отсутствие ребенок-естествоиспытатель не захочет проверить на практике «простые истины». 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Они вполне могут изобретать какое-нибудь чудодейственное средство, смешивая различные лекарственные препараты или используя другие </a:t>
            </a:r>
            <a:r>
              <a:rPr lang="ru-RU" b="1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ингредиенты.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696" y="284047"/>
            <a:ext cx="4058713" cy="2097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13" y="4395237"/>
            <a:ext cx="2907301" cy="1947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364" y="2826327"/>
            <a:ext cx="5507369" cy="3666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062" y="4326313"/>
            <a:ext cx="2709553" cy="2084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321" y="308759"/>
            <a:ext cx="6400800" cy="1068779"/>
          </a:xfrm>
        </p:spPr>
        <p:txBody>
          <a:bodyPr/>
          <a:lstStyle/>
          <a:p>
            <a:r>
              <a:rPr lang="ru-RU" dirty="0" smtClean="0"/>
              <a:t>ЧТО ДЕЛАТЬ РЕБЕНКУ В СЛУЧАЕ ПОЖАРА: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0505" y="1294410"/>
            <a:ext cx="6455885" cy="5117408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1. Если огонь небольшой можно попробовать сразу же затушить его, набросив на него плотную ткань, одеяло или вылить кастрюлю воды.</a:t>
            </a:r>
          </a:p>
          <a:p>
            <a:r>
              <a:rPr lang="ru-RU" sz="1600" b="1" dirty="0" smtClean="0"/>
              <a:t>2. Если огонь сразу не погас, немедленно убегай из дома в безопасное место. И только после этого позвони в пожарную охрану или попроси об этом соседей.</a:t>
            </a:r>
          </a:p>
          <a:p>
            <a:r>
              <a:rPr lang="ru-RU" sz="1600" b="1" dirty="0" smtClean="0"/>
              <a:t>3. Если не можешь убежать из горящей квартиры, сразу же позвони, сообщи пожарным точный адрес и номер своей квартиры. После этого выйди на балкон или зови из окна на помощь соседей или прохожих.</a:t>
            </a:r>
          </a:p>
          <a:p>
            <a:r>
              <a:rPr lang="ru-RU" sz="1600" b="1" dirty="0" smtClean="0"/>
              <a:t>4. При пожаре дым гораздо опаснее огня. Сделай повязку из плотной влажной ткани, опустись на корточки или продвигайся к выходу ползком: внизу дыма меньше.</a:t>
            </a:r>
          </a:p>
          <a:p>
            <a:r>
              <a:rPr lang="ru-RU" sz="1600" b="1" dirty="0" smtClean="0"/>
              <a:t>5. Нельзя прятаться в ванну, под шкаф, под кровать: пожарным будет трудно найти тебя.</a:t>
            </a:r>
          </a:p>
          <a:p>
            <a:r>
              <a:rPr lang="ru-RU" sz="1600" b="1" dirty="0" smtClean="0"/>
              <a:t>6. При пожаре нельзя садиться в лифт. Он может отключиться. </a:t>
            </a:r>
          </a:p>
          <a:p>
            <a:r>
              <a:rPr lang="ru-RU" sz="1600" b="1" dirty="0" smtClean="0"/>
              <a:t>8. Когда приедут пожарные, во всём их слушайся и не бойся. Они лучше знают, как тебя спасти.</a:t>
            </a:r>
          </a:p>
          <a:p>
            <a:endParaRPr lang="ru-RU" sz="1400" dirty="0"/>
          </a:p>
        </p:txBody>
      </p:sp>
      <p:pic>
        <p:nvPicPr>
          <p:cNvPr id="24577" name="Picture 1" descr="F:\Дома 1\пожа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6359" y="3498807"/>
            <a:ext cx="3638980" cy="2725722"/>
          </a:xfrm>
          <a:prstGeom prst="rect">
            <a:avLst/>
          </a:prstGeom>
          <a:noFill/>
        </p:spPr>
      </p:pic>
      <p:pic>
        <p:nvPicPr>
          <p:cNvPr id="24578" name="Picture 2" descr="F:\Дома 1\туш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4301" y="1145753"/>
            <a:ext cx="3630024" cy="219811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43" y="427512"/>
            <a:ext cx="4524077" cy="1080654"/>
          </a:xfrm>
        </p:spPr>
        <p:txBody>
          <a:bodyPr/>
          <a:lstStyle/>
          <a:p>
            <a:r>
              <a:rPr lang="ru-RU" dirty="0" smtClean="0"/>
              <a:t>Все зависит от нас самих!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2708" y="1413164"/>
            <a:ext cx="5296824" cy="4438996"/>
          </a:xfrm>
        </p:spPr>
        <p:txBody>
          <a:bodyPr/>
          <a:lstStyle/>
          <a:p>
            <a:r>
              <a:rPr lang="ru-RU" b="1" dirty="0" smtClean="0"/>
              <a:t>Дети до пяти лет </a:t>
            </a:r>
            <a:r>
              <a:rPr lang="ru-RU" b="1" dirty="0" smtClean="0"/>
              <a:t>вдвое </a:t>
            </a:r>
            <a:r>
              <a:rPr lang="ru-RU" b="1" dirty="0" smtClean="0"/>
              <a:t>чаще погибают при пожаре, чем </a:t>
            </a:r>
            <a:r>
              <a:rPr lang="ru-RU" b="1" dirty="0" smtClean="0"/>
              <a:t> </a:t>
            </a:r>
            <a:r>
              <a:rPr lang="ru-RU" b="1" dirty="0" smtClean="0"/>
              <a:t>взрослые. </a:t>
            </a:r>
          </a:p>
          <a:p>
            <a:r>
              <a:rPr lang="ru-RU" b="1" dirty="0" smtClean="0"/>
              <a:t>Каждый год тысячи детей получают травмы или погибают во время пожаров в домах, причем 40 процентов из них - дети до пяти лет.</a:t>
            </a:r>
          </a:p>
          <a:p>
            <a:r>
              <a:rPr lang="ru-RU" b="1" dirty="0" smtClean="0"/>
              <a:t>Подготовьтесь - сделайте свой дом менее </a:t>
            </a:r>
            <a:r>
              <a:rPr lang="ru-RU" b="1" dirty="0" smtClean="0"/>
              <a:t>пожароопасным и </a:t>
            </a:r>
            <a:r>
              <a:rPr lang="ru-RU" b="1" dirty="0" err="1" smtClean="0"/>
              <a:t>травмоопасным</a:t>
            </a:r>
            <a:r>
              <a:rPr lang="ru-RU" b="1" dirty="0" smtClean="0"/>
              <a:t> ( заглушки в розетки, убрать из зоны доступа ребенка провода, электроприборы, лекарства, бытовую химию и пр.).</a:t>
            </a:r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26625" name="Picture 1" descr="F:\Дома 1\20131227-135041-2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7100" y="401007"/>
            <a:ext cx="2941714" cy="2259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729" y="2660991"/>
            <a:ext cx="3016358" cy="1813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105" y="271297"/>
            <a:ext cx="2034270" cy="3136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642" y="4593517"/>
            <a:ext cx="2833195" cy="1878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728" y="4501276"/>
            <a:ext cx="2387587" cy="2069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08" y="4471798"/>
            <a:ext cx="3000375" cy="200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689" y="4593517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792" y="638978"/>
            <a:ext cx="4557127" cy="1035586"/>
          </a:xfrm>
        </p:spPr>
        <p:txBody>
          <a:bodyPr/>
          <a:lstStyle/>
          <a:p>
            <a:r>
              <a:rPr lang="ru-RU" b="1" dirty="0" smtClean="0"/>
              <a:t>Что вы можете сделать: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64336" y="4670239"/>
            <a:ext cx="2706859" cy="2030144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0505" y="1718631"/>
            <a:ext cx="6233831" cy="4693186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sz="2100" b="1" dirty="0" smtClean="0"/>
              <a:t>Храните спички и зажигалки в недоступном и незаметном для детей месте, желательно в запертом на ключ ящике.</a:t>
            </a:r>
          </a:p>
          <a:p>
            <a:pPr lvl="0"/>
            <a:r>
              <a:rPr lang="ru-RU" sz="2100" b="1" dirty="0" smtClean="0"/>
              <a:t>Научите детей говорить вам, когда они находят спичку или зажигалку.</a:t>
            </a:r>
          </a:p>
          <a:p>
            <a:pPr lvl="0"/>
            <a:r>
              <a:rPr lang="ru-RU" sz="2100" b="1" dirty="0" smtClean="0"/>
              <a:t>Помните, что даже зажигалки с устройствами защиты от зажигания детьми не обеспечивают полной  безопасности,  храните их в недоступном месте.</a:t>
            </a:r>
          </a:p>
          <a:p>
            <a:pPr lvl="0"/>
            <a:r>
              <a:rPr lang="ru-RU" sz="2100" b="1" dirty="0" smtClean="0"/>
              <a:t>Когда ребенок проявляет любопытство к огню или играет с огнем, объясните ему спокойно и твердо, что спички и зажигалки - это предметы для взрослых, с которыми  даже взрослым надо быть очень осторожным.</a:t>
            </a:r>
          </a:p>
          <a:p>
            <a:pPr lvl="0"/>
            <a:r>
              <a:rPr lang="ru-RU" sz="2100" b="1" dirty="0" smtClean="0"/>
              <a:t>Никогда не используйте спички или зажигалки для развлечения. Дети могут начать подражать вам.</a:t>
            </a:r>
          </a:p>
          <a:p>
            <a:r>
              <a:rPr lang="ru-RU" sz="2100" b="1" dirty="0" smtClean="0"/>
              <a:t>Предупреждайте пожары, показывая детям, как следует соблюдать правила безопасности дома. </a:t>
            </a:r>
          </a:p>
          <a:p>
            <a:r>
              <a:rPr lang="ru-RU" sz="2100" b="1" dirty="0" smtClean="0"/>
              <a:t>Не разрешайте детям подходить ближе, чем на 1 метр к плите, когда на ней готовится пища, не перегружайте электрические розетки, ежегодно проверяйте отопительную систему.</a:t>
            </a:r>
          </a:p>
          <a:p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068" y="2569333"/>
            <a:ext cx="3073341" cy="2047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739" y="330185"/>
            <a:ext cx="3073341" cy="2239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424" y="4697315"/>
            <a:ext cx="2693656" cy="2020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91" y="315482"/>
            <a:ext cx="2741447" cy="2090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15636" y="381545"/>
            <a:ext cx="5996181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Отработайте на практике свою готовность на случай пожара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эвакуируйтесь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из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квартиры (проведите это в виде игры), вызовите пожарную охрану по телефону,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потушите подручными средствами условное возгорание. Проделайте это вместе с ребенком. Ведь когда он смотрит на вас, тоже учится.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Предотвратите непоправимое.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Когда речь идет о самых маленьких членах вашей семьи, помните: одна лишь любовь их не спасет. Их спасет соблюдение правил пожарной безопасности и умение действовать.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ПОМНИТЕ !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Вы- тот образец, который будет примером для маленького человека в случае выбора, как поступить. В основном, поступают не так, как учили (т.е. правильно), а так, как зачастую поступали рядом с ним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самые близкие люди.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Повседневная обыденность побеждает истины на словах!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639" y="3328162"/>
            <a:ext cx="5192288" cy="32451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639" y="371735"/>
            <a:ext cx="2387732" cy="27895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193" y="807522"/>
            <a:ext cx="2623290" cy="19210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547056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Берегите </a:t>
            </a:r>
            <a:r>
              <a:rPr lang="ru-RU" dirty="0"/>
              <a:t>себя и своих близких!</a:t>
            </a:r>
            <a:br>
              <a:rPr lang="ru-RU" dirty="0"/>
            </a:br>
            <a:r>
              <a:rPr lang="ru-RU" dirty="0" smtClean="0"/>
              <a:t>Спасибо за внимание 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920" y="609600"/>
            <a:ext cx="2759405" cy="20674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357" y="3941840"/>
            <a:ext cx="3928341" cy="250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41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9617" y="643638"/>
            <a:ext cx="949003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Aharoni" panose="02010803020104030203" pitchFamily="2" charset="-79"/>
              </a:rPr>
              <a:t>Что такое безопасность? Место покоя и безмятежности…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Aharoni" panose="02010803020104030203" pitchFamily="2" charset="-79"/>
              </a:rPr>
              <a:t>Существует ли она?</a:t>
            </a:r>
            <a:endParaRPr lang="ru-RU" sz="2800" b="1" dirty="0">
              <a:latin typeface="Times New Roman" panose="02020603050405020304" pitchFamily="18" charset="0"/>
              <a:cs typeface="Aharoni" panose="02010803020104030203" pitchFamily="2" charset="-79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38905" y="4005052"/>
            <a:ext cx="3381756" cy="25363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" y="1701164"/>
            <a:ext cx="3825579" cy="21518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16568" y="1499616"/>
            <a:ext cx="3486911" cy="27888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2337" y="4064660"/>
            <a:ext cx="3392424" cy="24171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28708" y="1499616"/>
            <a:ext cx="3905661" cy="24410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37781" y="4408007"/>
            <a:ext cx="2844483" cy="21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85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267968"/>
          </a:xfrm>
        </p:spPr>
        <p:txBody>
          <a:bodyPr/>
          <a:lstStyle/>
          <a:p>
            <a:r>
              <a:rPr lang="ru-RU" dirty="0" smtClean="0"/>
              <a:t>ДОМ = безопасность?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22341" y="585216"/>
            <a:ext cx="4463923" cy="3347942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419856"/>
          </a:xfrm>
        </p:spPr>
        <p:txBody>
          <a:bodyPr>
            <a:normAutofit fontScale="92500"/>
          </a:bodyPr>
          <a:lstStyle/>
          <a:p>
            <a:r>
              <a:rPr lang="ru-RU" sz="2600" b="1" dirty="0" smtClean="0"/>
              <a:t>Самое безопасное место большинство людей ассоциирует с домом: «мой дом- моя крепость». Именно здесь мы можем расслабиться, отбросить на время проблемы на работе, веер социальных ролей, стать самими собой</a:t>
            </a:r>
            <a:r>
              <a:rPr lang="ru-RU" b="1" dirty="0" smtClean="0"/>
              <a:t>.  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42175" y="3226913"/>
            <a:ext cx="4668393" cy="291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985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4957" y="438910"/>
            <a:ext cx="322250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Это утверждение можно считать истинным, пока речь идет о взрослых. Но любой человек, у которого появился ребенок, понимает, что формула верна: «обычная квартира  + ребенок=полная потеря покоя взрослых». До определенного момента мама или папа не могут оставить малыша одного в комнате, не говоря уже об оперативной вылазке в магазин…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7630" y="3802293"/>
            <a:ext cx="4027427" cy="26734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844" y="4634096"/>
            <a:ext cx="2662568" cy="18306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742" y="553884"/>
            <a:ext cx="2036315" cy="30600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030" y="525086"/>
            <a:ext cx="2243328" cy="31176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59" y="2585120"/>
            <a:ext cx="2790094" cy="20489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59" y="514030"/>
            <a:ext cx="2761453" cy="207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891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911" y="440675"/>
            <a:ext cx="4480009" cy="1597445"/>
          </a:xfrm>
        </p:spPr>
        <p:txBody>
          <a:bodyPr/>
          <a:lstStyle/>
          <a:p>
            <a:r>
              <a:rPr lang="ru-RU" dirty="0" smtClean="0"/>
              <a:t>Когда  же ребенка можно оставить дома одного?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4742" y="2016087"/>
            <a:ext cx="4590178" cy="3836073"/>
          </a:xfrm>
        </p:spPr>
        <p:txBody>
          <a:bodyPr/>
          <a:lstStyle/>
          <a:p>
            <a:r>
              <a:rPr lang="ru-RU" sz="2400" b="1" dirty="0" smtClean="0"/>
              <a:t>Рано или поздно  этот вопрос встает перед всеми родителями. Конечно, есть разные семьи и разные ситуации. Многим малышам приходится привыкать  к самостоятельности (свободной бабушки рядом нет,  маме надо отлучаться по делам). </a:t>
            </a:r>
          </a:p>
          <a:p>
            <a:endParaRPr lang="ru-RU" dirty="0"/>
          </a:p>
        </p:txBody>
      </p:sp>
      <p:pic>
        <p:nvPicPr>
          <p:cNvPr id="1026" name="Picture 2" descr="F:\Дома 1\иг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7508" y="517793"/>
            <a:ext cx="4194271" cy="1791733"/>
          </a:xfrm>
          <a:prstGeom prst="rect">
            <a:avLst/>
          </a:prstGeom>
          <a:noFill/>
        </p:spPr>
      </p:pic>
      <p:pic>
        <p:nvPicPr>
          <p:cNvPr id="1027" name="Picture 3" descr="F:\Дома 1\скачанные файлы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8420" y="2307059"/>
            <a:ext cx="2571750" cy="1781175"/>
          </a:xfrm>
          <a:prstGeom prst="rect">
            <a:avLst/>
          </a:prstGeom>
          <a:noFill/>
        </p:spPr>
      </p:pic>
      <p:pic>
        <p:nvPicPr>
          <p:cNvPr id="1028" name="Picture 4" descr="F:\Дома 1\уб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48635" y="2363635"/>
            <a:ext cx="2533650" cy="1800225"/>
          </a:xfrm>
          <a:prstGeom prst="rect">
            <a:avLst/>
          </a:prstGeom>
          <a:noFill/>
        </p:spPr>
      </p:pic>
      <p:pic>
        <p:nvPicPr>
          <p:cNvPr id="1029" name="Picture 5" descr="F:\Дома 1\м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27837" y="4138555"/>
            <a:ext cx="2419350" cy="1885950"/>
          </a:xfrm>
          <a:prstGeom prst="rect">
            <a:avLst/>
          </a:prstGeom>
          <a:noFill/>
        </p:spPr>
      </p:pic>
      <p:pic>
        <p:nvPicPr>
          <p:cNvPr id="1030" name="Picture 6" descr="F:\Дома 1\н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03993" y="4323432"/>
            <a:ext cx="2667000" cy="1714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1176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6776" y="451692"/>
            <a:ext cx="5442332" cy="1344057"/>
          </a:xfrm>
        </p:spPr>
        <p:txBody>
          <a:bodyPr/>
          <a:lstStyle/>
          <a:p>
            <a:r>
              <a:rPr lang="ru-RU" dirty="0" smtClean="0"/>
              <a:t>В каком возрасте можно за рубежом?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73725" y="1806766"/>
            <a:ext cx="5905041" cy="4748270"/>
          </a:xfrm>
        </p:spPr>
        <p:txBody>
          <a:bodyPr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1100" b="1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   </a:t>
            </a:r>
            <a:r>
              <a:rPr lang="ru-RU" sz="1800" b="1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Во многих странах Европы и мира (Австрия, Италия, Ирландия, Австралия и в России) законодательство не устанавливает определённых возрастных рамок, по достижении их родители могут оставить детей дома без присмотра. Однако, в законодательстве этих стран говорится, что родителям запрещено оставлять детей дома одних в ситуации, когда им угрожает опасность.</a:t>
            </a:r>
            <a:endParaRPr lang="ru-RU" sz="1600" b="1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1800" b="1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Если родители оставили дома детей, а с ними произошёл несчастный случай или какое-либо другое происшествие, то суд посчитает родителей виновными в этой ситуации.</a:t>
            </a:r>
            <a:r>
              <a:rPr lang="ru-RU" sz="1600" dirty="0" smtClean="0"/>
              <a:t> </a:t>
            </a:r>
            <a:r>
              <a:rPr lang="ru-RU" sz="1800" b="1" dirty="0" smtClean="0">
                <a:solidFill>
                  <a:schemeClr val="tx1"/>
                </a:solidFill>
                <a:latin typeface="Georgia" pitchFamily="18" charset="0"/>
              </a:rPr>
              <a:t>В Германии предусмотрена уголовная ответственность за оставление ребенка до 14 лет одного даже на 10 минут.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sz="1200" b="1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050" name="Picture 2" descr="F:\Дома 1\00001_7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0656" y="645807"/>
            <a:ext cx="3810000" cy="3076575"/>
          </a:xfrm>
          <a:prstGeom prst="rect">
            <a:avLst/>
          </a:prstGeom>
          <a:noFill/>
        </p:spPr>
      </p:pic>
      <p:pic>
        <p:nvPicPr>
          <p:cNvPr id="2051" name="Picture 3" descr="F:\Дома 1\new-22679-2013-02-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6211" y="3630057"/>
            <a:ext cx="3789803" cy="284235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5760" y="550842"/>
            <a:ext cx="480335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Также есть немало стран, которые чётко определяют возраст "самостоятельности" ребёнка, когда его можно оставить дома.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В Канаде с 12-ти лет ребёнок может быть дома один. В Новой Зеландии этот возраст ещё выше - с 14-ти лет. Неважно, куда собрались родители, детей необходимо взять с собой, либо пригласить домой няню на время своего отсутствия.</a:t>
            </a:r>
            <a:endParaRPr lang="ru-RU" sz="16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В США нет единого возраста, т.к. в каждом штате действуют свои, местные законы. Так, например, в штате Аризона с 10-ти лет ребёнка можно оставить одного. Но это, скорее, исключение для Америки. В большинстве штатов этот возраст составляет 14 лет.</a:t>
            </a:r>
            <a:endParaRPr lang="ru-RU" b="1" dirty="0"/>
          </a:p>
        </p:txBody>
      </p:sp>
      <p:sp>
        <p:nvSpPr>
          <p:cNvPr id="20482" name="AutoShape 2" descr="Картинки по запросу ребенок самостоятельны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Картинки по запросу ребенок самостоятельны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5" name="Picture 5" descr="F:\Дома 1\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0281" y="422199"/>
            <a:ext cx="3676234" cy="2565705"/>
          </a:xfrm>
          <a:prstGeom prst="rect">
            <a:avLst/>
          </a:prstGeom>
          <a:noFill/>
        </p:spPr>
      </p:pic>
      <p:pic>
        <p:nvPicPr>
          <p:cNvPr id="20486" name="Picture 6" descr="F:\Дома 1\ра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2142" y="3040655"/>
            <a:ext cx="3956435" cy="263762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860" y="1097280"/>
            <a:ext cx="4513060" cy="1139144"/>
          </a:xfrm>
        </p:spPr>
        <p:txBody>
          <a:bodyPr/>
          <a:lstStyle/>
          <a:p>
            <a:r>
              <a:rPr lang="ru-RU" dirty="0" smtClean="0"/>
              <a:t>Путь к самостоятельности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5928" y="2302525"/>
            <a:ext cx="4781320" cy="4230477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   </a:t>
            </a:r>
            <a:r>
              <a:rPr lang="ru-RU" sz="2000" b="1" dirty="0" smtClean="0"/>
              <a:t>Итак, все </a:t>
            </a:r>
            <a:r>
              <a:rPr lang="ru-RU" sz="2000" b="1" dirty="0" smtClean="0"/>
              <a:t>остается на откуп родителей, их восприятия готовности ребенка к самостоятельной жизни.</a:t>
            </a:r>
          </a:p>
          <a:p>
            <a:r>
              <a:rPr lang="ru-RU" sz="2000" b="1" dirty="0" smtClean="0"/>
              <a:t>Переход должен быть постепенным, и складываться из простых ежедневных шагов.</a:t>
            </a:r>
          </a:p>
          <a:p>
            <a:r>
              <a:rPr lang="ru-RU" sz="2000" b="1" dirty="0" smtClean="0"/>
              <a:t>Эксперты советуют одно: развивая самостоятельность не забывать о рисках и не оставлять без присмотра дошкольников. После семи лет ребята уже могут некоторое время провести самостоятельно.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3" name="Picture 1" descr="F:\Дома 1\скачач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0633" y="706629"/>
            <a:ext cx="3686576" cy="2453249"/>
          </a:xfrm>
          <a:prstGeom prst="rect">
            <a:avLst/>
          </a:prstGeom>
          <a:noFill/>
        </p:spPr>
      </p:pic>
      <p:pic>
        <p:nvPicPr>
          <p:cNvPr id="3074" name="Picture 2" descr="F:\Дома 1\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8981" y="3353603"/>
            <a:ext cx="3628382" cy="240821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742537"/>
          </a:xfrm>
        </p:spPr>
        <p:txBody>
          <a:bodyPr/>
          <a:lstStyle/>
          <a:p>
            <a:r>
              <a:rPr lang="ru-RU" sz="6000" dirty="0" smtClean="0"/>
              <a:t>Тест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11828" y="528811"/>
            <a:ext cx="6764356" cy="607029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1"/>
                </a:solidFill>
              </a:rPr>
              <a:t>• </a:t>
            </a:r>
            <a:r>
              <a:rPr lang="ru-RU" sz="1600" b="1" dirty="0" smtClean="0">
                <a:solidFill>
                  <a:schemeClr val="tx1"/>
                </a:solidFill>
                <a:latin typeface="Georgia" pitchFamily="18" charset="0"/>
              </a:rPr>
              <a:t>У ребенка нет страха закрытого пространства, он спокойно играет в закрытой комнате.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Georgia" pitchFamily="18" charset="0"/>
              </a:rPr>
              <a:t>• Ребенок понимает, что можно и что нельзя.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Georgia" pitchFamily="18" charset="0"/>
              </a:rPr>
              <a:t>• Ребенок может играть без вас хотя бы час без чувства тревоги.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Georgia" pitchFamily="18" charset="0"/>
              </a:rPr>
              <a:t>• Ребенок знает, как пользоваться телефоном (городским или мобильным) и в случае необходимости сможет вам позвонить.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Georgia" pitchFamily="18" charset="0"/>
              </a:rPr>
              <a:t>• Ребенок может самостоятельно налить себе воды и попить.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Georgia" pitchFamily="18" charset="0"/>
              </a:rPr>
              <a:t>• Ваш ребенок эмоционально устойчив, не является очень впечатлительным, не переживает длительное время после вашей отлучки.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Georgia" pitchFamily="18" charset="0"/>
              </a:rPr>
              <a:t>• Он приучен соблюдать режим дня и вам не стоит все его действия контролировать.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Georgia" pitchFamily="18" charset="0"/>
              </a:rPr>
              <a:t>• Вы уверены на 100% в том, что он знает такие основы как: не трогать розетки, не открывать окна и т.д.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Georgia" pitchFamily="18" charset="0"/>
              </a:rPr>
              <a:t>• Ребенок может реально оценивать свои действия. Он поймет, если он делает плохо, или, наоборот, хорошо.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Georgia" pitchFamily="18" charset="0"/>
              </a:rPr>
              <a:t>• Если ребенок чего-то испугается, он сможет в испуге вспомнить ваши инструкции (позвонить Вам, например).</a:t>
            </a:r>
          </a:p>
          <a:p>
            <a:pPr>
              <a:buNone/>
            </a:pPr>
            <a:endParaRPr lang="ru-RU" sz="11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5928" y="1916936"/>
            <a:ext cx="4649118" cy="760163"/>
          </a:xfrm>
        </p:spPr>
        <p:txBody>
          <a:bodyPr/>
          <a:lstStyle/>
          <a:p>
            <a:r>
              <a:rPr lang="ru-RU" sz="1800" b="1" dirty="0" smtClean="0"/>
              <a:t>Если вы ответите «НЕТ» более 2 раз – ребенку пока не стоит оставаться одному.</a:t>
            </a:r>
          </a:p>
          <a:p>
            <a:endParaRPr lang="ru-RU" dirty="0"/>
          </a:p>
        </p:txBody>
      </p:sp>
      <p:pic>
        <p:nvPicPr>
          <p:cNvPr id="21507" name="Picture 3" descr="F:\Дома 1\скачанные файл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054" y="2908454"/>
            <a:ext cx="4039517" cy="268811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355</TotalTime>
  <Words>1170</Words>
  <Application>Microsoft Office PowerPoint</Application>
  <PresentationFormat>Широкоэкранный</PresentationFormat>
  <Paragraphs>69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Aharoni</vt:lpstr>
      <vt:lpstr>Arial</vt:lpstr>
      <vt:lpstr>Calibri</vt:lpstr>
      <vt:lpstr>Corbel</vt:lpstr>
      <vt:lpstr>Georgia</vt:lpstr>
      <vt:lpstr>Times New Roman</vt:lpstr>
      <vt:lpstr>Verdana</vt:lpstr>
      <vt:lpstr>Базис</vt:lpstr>
      <vt:lpstr>Безопасность  ребенка</vt:lpstr>
      <vt:lpstr>Презентация PowerPoint</vt:lpstr>
      <vt:lpstr>ДОМ = безопасность?</vt:lpstr>
      <vt:lpstr>Презентация PowerPoint</vt:lpstr>
      <vt:lpstr>Когда  же ребенка можно оставить дома одного? </vt:lpstr>
      <vt:lpstr>В каком возрасте можно за рубежом?</vt:lpstr>
      <vt:lpstr>Презентация PowerPoint</vt:lpstr>
      <vt:lpstr>Путь к самостоятельности</vt:lpstr>
      <vt:lpstr>Тест </vt:lpstr>
      <vt:lpstr>Презентация PowerPoint</vt:lpstr>
      <vt:lpstr>Презентация PowerPoint</vt:lpstr>
      <vt:lpstr>ЧТО ДЕЛАТЬ РЕБЕНКУ В СЛУЧАЕ ПОЖАРА:</vt:lpstr>
      <vt:lpstr>Все зависит от нас самих!</vt:lpstr>
      <vt:lpstr>Что вы можете сделать:</vt:lpstr>
      <vt:lpstr>Презентация PowerPoint</vt:lpstr>
      <vt:lpstr> Берегите себя и своих близких! Спасибо за внимание !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 ребенка</dc:title>
  <dc:creator>рна</dc:creator>
  <cp:lastModifiedBy>рна</cp:lastModifiedBy>
  <cp:revision>42</cp:revision>
  <dcterms:created xsi:type="dcterms:W3CDTF">2015-02-11T18:24:29Z</dcterms:created>
  <dcterms:modified xsi:type="dcterms:W3CDTF">2015-02-12T11:55:19Z</dcterms:modified>
</cp:coreProperties>
</file>